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995" r:id="rId3"/>
    <p:sldId id="470" r:id="rId4"/>
    <p:sldId id="259" r:id="rId5"/>
    <p:sldId id="304" r:id="rId6"/>
    <p:sldId id="988" r:id="rId7"/>
    <p:sldId id="306" r:id="rId8"/>
    <p:sldId id="990" r:id="rId9"/>
    <p:sldId id="991" r:id="rId10"/>
    <p:sldId id="992" r:id="rId11"/>
    <p:sldId id="957" r:id="rId12"/>
    <p:sldId id="351" r:id="rId13"/>
    <p:sldId id="976" r:id="rId14"/>
    <p:sldId id="352" r:id="rId15"/>
    <p:sldId id="355" r:id="rId16"/>
    <p:sldId id="357" r:id="rId17"/>
    <p:sldId id="617" r:id="rId18"/>
    <p:sldId id="618" r:id="rId19"/>
    <p:sldId id="620" r:id="rId20"/>
    <p:sldId id="980" r:id="rId21"/>
    <p:sldId id="981" r:id="rId22"/>
    <p:sldId id="982" r:id="rId23"/>
    <p:sldId id="983" r:id="rId24"/>
    <p:sldId id="984" r:id="rId25"/>
    <p:sldId id="985" r:id="rId26"/>
    <p:sldId id="986" r:id="rId27"/>
    <p:sldId id="987" r:id="rId28"/>
    <p:sldId id="9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65441819772529E-2"/>
          <c:y val="3.1579953517405918E-2"/>
          <c:w val="0.95408897257408043"/>
          <c:h val="0.80197024604735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1395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زن</c:v>
                </c:pt>
                <c:pt idx="1">
                  <c:v>مرد</c:v>
                </c:pt>
                <c:pt idx="2">
                  <c:v>کل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25.15</c:v>
                </c:pt>
                <c:pt idx="1">
                  <c:v>27.53</c:v>
                </c:pt>
                <c:pt idx="2">
                  <c:v>26.4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1400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زن</c:v>
                </c:pt>
                <c:pt idx="1">
                  <c:v>مرد</c:v>
                </c:pt>
                <c:pt idx="2">
                  <c:v>کل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30.92</c:v>
                </c:pt>
                <c:pt idx="1">
                  <c:v>32.93</c:v>
                </c:pt>
                <c:pt idx="2">
                  <c:v>32.03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752896"/>
        <c:axId val="129756816"/>
      </c:barChart>
      <c:catAx>
        <c:axId val="1297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9756816"/>
        <c:crosses val="autoZero"/>
        <c:auto val="1"/>
        <c:lblAlgn val="ctr"/>
        <c:lblOffset val="100"/>
        <c:noMultiLvlLbl val="0"/>
      </c:catAx>
      <c:valAx>
        <c:axId val="12975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2975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36122522728137"/>
          <c:y val="0.91641074834713177"/>
          <c:w val="0.33856166077066452"/>
          <c:h val="7.7096804114523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نمودار </a:t>
            </a:r>
            <a:r>
              <a:rPr lang="fa-IR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درصد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شناسائی بیماران فشارخون بالا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در جمعیت بالای 30 سال به تفکیک شهرستانهای تحت پوشش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دانشگاه(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در اول سال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1401)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'گزارش نه ماهه 1400'!$C$27</c:f>
              <c:strCache>
                <c:ptCount val="1"/>
                <c:pt idx="0">
                  <c:v>درصد شناسائی فشارخون در پایان آذرماه  1400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'گزارش نه ماهه 1400'!$A$28:$A$47</c:f>
              <c:strCache>
                <c:ptCount val="20"/>
                <c:pt idx="0">
                  <c:v>هوراند</c:v>
                </c:pt>
                <c:pt idx="1">
                  <c:v>عجب شير</c:v>
                </c:pt>
                <c:pt idx="2">
                  <c:v>ورزقان</c:v>
                </c:pt>
                <c:pt idx="3">
                  <c:v>کلیبر</c:v>
                </c:pt>
                <c:pt idx="4">
                  <c:v>بستان آباد</c:v>
                </c:pt>
                <c:pt idx="5">
                  <c:v>شبستر</c:v>
                </c:pt>
                <c:pt idx="6">
                  <c:v>خداآفرین</c:v>
                </c:pt>
                <c:pt idx="7">
                  <c:v>هريس</c:v>
                </c:pt>
                <c:pt idx="8">
                  <c:v>اهر</c:v>
                </c:pt>
                <c:pt idx="9">
                  <c:v>آذر شهر</c:v>
                </c:pt>
                <c:pt idx="10">
                  <c:v>چار اويماق</c:v>
                </c:pt>
                <c:pt idx="11">
                  <c:v>ملكان</c:v>
                </c:pt>
                <c:pt idx="12">
                  <c:v>هشترود</c:v>
                </c:pt>
                <c:pt idx="13">
                  <c:v>بناب</c:v>
                </c:pt>
                <c:pt idx="14">
                  <c:v>اسکو </c:v>
                </c:pt>
                <c:pt idx="15">
                  <c:v>جلفا  </c:v>
                </c:pt>
                <c:pt idx="16">
                  <c:v>مرند</c:v>
                </c:pt>
                <c:pt idx="17">
                  <c:v>استان </c:v>
                </c:pt>
                <c:pt idx="18">
                  <c:v>ميانه</c:v>
                </c:pt>
                <c:pt idx="19">
                  <c:v>تبريز</c:v>
                </c:pt>
              </c:strCache>
            </c:strRef>
          </c:cat>
          <c:val>
            <c:numRef>
              <c:f>'گزارش نه ماهه 1400'!$C$28:$C$47</c:f>
              <c:numCache>
                <c:formatCode>0.0</c:formatCode>
                <c:ptCount val="20"/>
                <c:pt idx="0">
                  <c:v>24.767738642164367</c:v>
                </c:pt>
                <c:pt idx="1">
                  <c:v>23.832393149362201</c:v>
                </c:pt>
                <c:pt idx="2">
                  <c:v>22.961302109284169</c:v>
                </c:pt>
                <c:pt idx="3">
                  <c:v>22.238319449474826</c:v>
                </c:pt>
                <c:pt idx="4">
                  <c:v>21.943531231870043</c:v>
                </c:pt>
                <c:pt idx="5">
                  <c:v>21.620300074632627</c:v>
                </c:pt>
                <c:pt idx="6">
                  <c:v>21.078326180257513</c:v>
                </c:pt>
                <c:pt idx="7">
                  <c:v>20.4017340262258</c:v>
                </c:pt>
                <c:pt idx="8">
                  <c:v>20.388389262660862</c:v>
                </c:pt>
                <c:pt idx="9">
                  <c:v>20.031659882406149</c:v>
                </c:pt>
                <c:pt idx="10">
                  <c:v>19.872417140479822</c:v>
                </c:pt>
                <c:pt idx="11">
                  <c:v>19.755250130676753</c:v>
                </c:pt>
                <c:pt idx="12">
                  <c:v>19.10854444515347</c:v>
                </c:pt>
                <c:pt idx="13">
                  <c:v>18.885569712857404</c:v>
                </c:pt>
                <c:pt idx="14">
                  <c:v>17.407522536524713</c:v>
                </c:pt>
                <c:pt idx="15">
                  <c:v>15.510505754408193</c:v>
                </c:pt>
                <c:pt idx="16">
                  <c:v>15.335167341747654</c:v>
                </c:pt>
                <c:pt idx="17">
                  <c:v>15.225670649129938</c:v>
                </c:pt>
                <c:pt idx="18">
                  <c:v>14.053453192209172</c:v>
                </c:pt>
                <c:pt idx="19">
                  <c:v>11.563086244288741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34128"/>
        <c:axId val="177636480"/>
      </c:barChart>
      <c:catAx>
        <c:axId val="1776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177636480"/>
        <c:crosses val="autoZero"/>
        <c:auto val="1"/>
        <c:lblAlgn val="ctr"/>
        <c:lblOffset val="100"/>
        <c:noMultiLvlLbl val="0"/>
      </c:catAx>
      <c:valAx>
        <c:axId val="17763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763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نمودار </a:t>
            </a:r>
            <a:r>
              <a:rPr lang="fa-IR" sz="2000" b="1" i="0" baseline="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در 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صد شناسائی بیماران </a:t>
            </a:r>
            <a:r>
              <a:rPr lang="fa-IR" sz="2000" b="1" i="0" baseline="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فشارخون بالا 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در جمعیت بالای 30 سال </a:t>
            </a:r>
            <a:r>
              <a:rPr lang="fa-IR" sz="2000" b="1" i="0" baseline="0" dirty="0">
                <a:solidFill>
                  <a:srgbClr val="C00000"/>
                </a:solidFill>
                <a:effectLst/>
                <a:cs typeface="B Nazanin" panose="00000400000000000000" pitchFamily="2" charset="-78"/>
              </a:rPr>
              <a:t>مناطق شهری 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به تفکیک شهرستانهای تحت پوشش دانشگاه </a:t>
            </a:r>
            <a:r>
              <a:rPr lang="fa-IR" sz="2000" b="1" i="0" baseline="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(در اول سال 1401)</a:t>
            </a:r>
            <a:endParaRPr lang="en-US" sz="2000" b="1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2.5226908321995298E-2"/>
          <c:y val="0.23053262045174472"/>
          <c:w val="0.96270127082486312"/>
          <c:h val="0.547050090224667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'گزارش نه ماهه 1400'!$C$50</c:f>
              <c:strCache>
                <c:ptCount val="1"/>
                <c:pt idx="0">
                  <c:v>درصد شناسائی فشارخون در پایان آذرماه  1400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'گزارش نه ماهه 1400'!$A$51:$A$70</c:f>
              <c:strCache>
                <c:ptCount val="20"/>
                <c:pt idx="0">
                  <c:v>عجب شير</c:v>
                </c:pt>
                <c:pt idx="1">
                  <c:v>هوراند</c:v>
                </c:pt>
                <c:pt idx="2">
                  <c:v>کلیبر</c:v>
                </c:pt>
                <c:pt idx="3">
                  <c:v>ورزقان</c:v>
                </c:pt>
                <c:pt idx="4">
                  <c:v>شبستر</c:v>
                </c:pt>
                <c:pt idx="5">
                  <c:v>آذر شهر</c:v>
                </c:pt>
                <c:pt idx="6">
                  <c:v>خداآفرین</c:v>
                </c:pt>
                <c:pt idx="7">
                  <c:v>بناب</c:v>
                </c:pt>
                <c:pt idx="8">
                  <c:v>بستان آباد</c:v>
                </c:pt>
                <c:pt idx="9">
                  <c:v>ملكان</c:v>
                </c:pt>
                <c:pt idx="10">
                  <c:v>هريس</c:v>
                </c:pt>
                <c:pt idx="11">
                  <c:v>اهر</c:v>
                </c:pt>
                <c:pt idx="12">
                  <c:v>هشترود</c:v>
                </c:pt>
                <c:pt idx="13">
                  <c:v>اسکو </c:v>
                </c:pt>
                <c:pt idx="14">
                  <c:v>جلفا  </c:v>
                </c:pt>
                <c:pt idx="15">
                  <c:v>مرند</c:v>
                </c:pt>
                <c:pt idx="16">
                  <c:v>میانیگن دانشگاه </c:v>
                </c:pt>
                <c:pt idx="17">
                  <c:v>چار اويماق</c:v>
                </c:pt>
                <c:pt idx="18">
                  <c:v>تبريز</c:v>
                </c:pt>
                <c:pt idx="19">
                  <c:v>ميانه</c:v>
                </c:pt>
              </c:strCache>
            </c:strRef>
          </c:cat>
          <c:val>
            <c:numRef>
              <c:f>'گزارش نه ماهه 1400'!$C$51:$C$70</c:f>
              <c:numCache>
                <c:formatCode>0.0</c:formatCode>
                <c:ptCount val="20"/>
                <c:pt idx="0">
                  <c:v>21.851718645635305</c:v>
                </c:pt>
                <c:pt idx="1">
                  <c:v>21.120331950207468</c:v>
                </c:pt>
                <c:pt idx="2">
                  <c:v>20.280898876404493</c:v>
                </c:pt>
                <c:pt idx="3">
                  <c:v>20.199370409233996</c:v>
                </c:pt>
                <c:pt idx="4">
                  <c:v>19.952520913407191</c:v>
                </c:pt>
                <c:pt idx="5">
                  <c:v>19.558520422862969</c:v>
                </c:pt>
                <c:pt idx="6">
                  <c:v>19.378338999514327</c:v>
                </c:pt>
                <c:pt idx="7">
                  <c:v>18.911091241301559</c:v>
                </c:pt>
                <c:pt idx="8">
                  <c:v>18.908504974078745</c:v>
                </c:pt>
                <c:pt idx="9">
                  <c:v>18.879969957283009</c:v>
                </c:pt>
                <c:pt idx="10">
                  <c:v>18.85960466294982</c:v>
                </c:pt>
                <c:pt idx="11">
                  <c:v>18.691060321397952</c:v>
                </c:pt>
                <c:pt idx="12">
                  <c:v>16.989145823501651</c:v>
                </c:pt>
                <c:pt idx="13">
                  <c:v>16.125090578423155</c:v>
                </c:pt>
                <c:pt idx="14">
                  <c:v>13.621086148947462</c:v>
                </c:pt>
                <c:pt idx="15">
                  <c:v>13.239412622858298</c:v>
                </c:pt>
                <c:pt idx="16">
                  <c:v>13.135724904877497</c:v>
                </c:pt>
                <c:pt idx="17">
                  <c:v>13.124238733252131</c:v>
                </c:pt>
                <c:pt idx="18">
                  <c:v>10.924008401753209</c:v>
                </c:pt>
                <c:pt idx="19">
                  <c:v>10.826283220232579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37656"/>
        <c:axId val="177635304"/>
      </c:barChart>
      <c:catAx>
        <c:axId val="17763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177635304"/>
        <c:crosses val="autoZero"/>
        <c:auto val="1"/>
        <c:lblAlgn val="ctr"/>
        <c:lblOffset val="100"/>
        <c:noMultiLvlLbl val="0"/>
      </c:catAx>
      <c:valAx>
        <c:axId val="177635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763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نمودار </a:t>
            </a:r>
            <a:r>
              <a:rPr lang="fa-IR" sz="2000" b="1" i="0" baseline="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در 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صد شناسائی </a:t>
            </a:r>
            <a:r>
              <a:rPr lang="fa-IR" sz="2000" b="1" i="0" baseline="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بیماران فشارخون بالا 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در جمعیت بالای 30 سال مناطق </a:t>
            </a:r>
            <a:r>
              <a:rPr lang="fa-IR" sz="2000" b="1" i="0" baseline="0" dirty="0">
                <a:solidFill>
                  <a:srgbClr val="C00000"/>
                </a:solidFill>
                <a:effectLst/>
                <a:cs typeface="B Nazanin" panose="00000400000000000000" pitchFamily="2" charset="-78"/>
              </a:rPr>
              <a:t>روستائی</a:t>
            </a:r>
            <a:r>
              <a:rPr lang="fa-IR" sz="2000" b="1" i="0" baseline="0" dirty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 به تفکیک شهرستانهای تحت پوشش دانشگاه </a:t>
            </a:r>
            <a:r>
              <a:rPr lang="fa-IR" sz="2000" b="1" i="0" baseline="0" dirty="0" smtClean="0">
                <a:solidFill>
                  <a:schemeClr val="tx1"/>
                </a:solidFill>
                <a:effectLst/>
                <a:cs typeface="B Nazanin" panose="00000400000000000000" pitchFamily="2" charset="-78"/>
              </a:rPr>
              <a:t>(در اول سال 1401)</a:t>
            </a:r>
            <a:endParaRPr lang="en-US" sz="2000" b="1" dirty="0">
              <a:solidFill>
                <a:schemeClr val="tx1"/>
              </a:solidFill>
              <a:effectLst/>
              <a:cs typeface="B Nazanin" panose="000004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fa-I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'گزارش نه ماهه 1400'!$C$73</c:f>
              <c:strCache>
                <c:ptCount val="1"/>
                <c:pt idx="0">
                  <c:v>درصد شناسائی فشارخون در پایان آذرماه  1400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'گزارش نه ماهه 1400'!$A$74:$A$93</c:f>
              <c:strCache>
                <c:ptCount val="20"/>
                <c:pt idx="0">
                  <c:v>عجب شير</c:v>
                </c:pt>
                <c:pt idx="1">
                  <c:v>هوراند</c:v>
                </c:pt>
                <c:pt idx="2">
                  <c:v>اهر</c:v>
                </c:pt>
                <c:pt idx="3">
                  <c:v>شبستر</c:v>
                </c:pt>
                <c:pt idx="4">
                  <c:v>ورزقان</c:v>
                </c:pt>
                <c:pt idx="5">
                  <c:v>بستان آباد</c:v>
                </c:pt>
                <c:pt idx="6">
                  <c:v>کلیبر</c:v>
                </c:pt>
                <c:pt idx="7">
                  <c:v>هريس</c:v>
                </c:pt>
                <c:pt idx="8">
                  <c:v>چار اويماق</c:v>
                </c:pt>
                <c:pt idx="9">
                  <c:v>اسکو </c:v>
                </c:pt>
                <c:pt idx="10">
                  <c:v>خداآفرین</c:v>
                </c:pt>
                <c:pt idx="11">
                  <c:v>جلفا  </c:v>
                </c:pt>
                <c:pt idx="12">
                  <c:v>آذر شهر</c:v>
                </c:pt>
                <c:pt idx="13">
                  <c:v>میانگین دانشگاه </c:v>
                </c:pt>
                <c:pt idx="14">
                  <c:v>هشترود</c:v>
                </c:pt>
                <c:pt idx="15">
                  <c:v>ملكان</c:v>
                </c:pt>
                <c:pt idx="16">
                  <c:v>ميانه</c:v>
                </c:pt>
                <c:pt idx="17">
                  <c:v>مرند</c:v>
                </c:pt>
                <c:pt idx="18">
                  <c:v>بناب</c:v>
                </c:pt>
                <c:pt idx="19">
                  <c:v>تبريز</c:v>
                </c:pt>
              </c:strCache>
            </c:strRef>
          </c:cat>
          <c:val>
            <c:numRef>
              <c:f>'گزارش نه ماهه 1400'!$C$74:$C$93</c:f>
              <c:numCache>
                <c:formatCode>0.0</c:formatCode>
                <c:ptCount val="20"/>
                <c:pt idx="0">
                  <c:v>25.770448946759839</c:v>
                </c:pt>
                <c:pt idx="1">
                  <c:v>25.766129032258068</c:v>
                </c:pt>
                <c:pt idx="2">
                  <c:v>25.430800910371737</c:v>
                </c:pt>
                <c:pt idx="3">
                  <c:v>23.823318599928324</c:v>
                </c:pt>
                <c:pt idx="4">
                  <c:v>23.45106550907656</c:v>
                </c:pt>
                <c:pt idx="5">
                  <c:v>23.101375717911047</c:v>
                </c:pt>
                <c:pt idx="6">
                  <c:v>23.024423261323257</c:v>
                </c:pt>
                <c:pt idx="7">
                  <c:v>22.149462921477397</c:v>
                </c:pt>
                <c:pt idx="8">
                  <c:v>21.862093733165739</c:v>
                </c:pt>
                <c:pt idx="9">
                  <c:v>21.346892458100559</c:v>
                </c:pt>
                <c:pt idx="10">
                  <c:v>21.279932444658904</c:v>
                </c:pt>
                <c:pt idx="11">
                  <c:v>21.062480507329244</c:v>
                </c:pt>
                <c:pt idx="12">
                  <c:v>21.038238483662596</c:v>
                </c:pt>
                <c:pt idx="13">
                  <c:v>21.002947048198497</c:v>
                </c:pt>
                <c:pt idx="14">
                  <c:v>20.555078376637319</c:v>
                </c:pt>
                <c:pt idx="15">
                  <c:v>20.181514756646777</c:v>
                </c:pt>
                <c:pt idx="16">
                  <c:v>19.957322244412225</c:v>
                </c:pt>
                <c:pt idx="17">
                  <c:v>19.218870080990008</c:v>
                </c:pt>
                <c:pt idx="18">
                  <c:v>18.842618338840001</c:v>
                </c:pt>
                <c:pt idx="19">
                  <c:v>18.021684628658875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40400"/>
        <c:axId val="177636088"/>
      </c:barChart>
      <c:catAx>
        <c:axId val="1776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177636088"/>
        <c:crosses val="autoZero"/>
        <c:auto val="1"/>
        <c:lblAlgn val="ctr"/>
        <c:lblOffset val="100"/>
        <c:noMultiLvlLbl val="0"/>
      </c:catAx>
      <c:valAx>
        <c:axId val="177636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7764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1395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زن</c:v>
                </c:pt>
                <c:pt idx="1">
                  <c:v>مرد</c:v>
                </c:pt>
                <c:pt idx="2">
                  <c:v>کل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47.4</c:v>
                </c:pt>
                <c:pt idx="1">
                  <c:v>64.8</c:v>
                </c:pt>
                <c:pt idx="2">
                  <c:v>56.86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Sheet1!$A$2:$A$4</c:f>
              <c:strCache>
                <c:ptCount val="3"/>
                <c:pt idx="0">
                  <c:v>زن</c:v>
                </c:pt>
                <c:pt idx="1">
                  <c:v>مرد</c:v>
                </c:pt>
                <c:pt idx="2">
                  <c:v>کل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52.82</c:v>
                </c:pt>
                <c:pt idx="1">
                  <c:v>68.02</c:v>
                </c:pt>
                <c:pt idx="2">
                  <c:v>61.47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7638832"/>
        <c:axId val="177639224"/>
      </c:barChart>
      <c:catAx>
        <c:axId val="17763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77639224"/>
        <c:crosses val="autoZero"/>
        <c:auto val="1"/>
        <c:lblAlgn val="ctr"/>
        <c:lblOffset val="100"/>
        <c:noMultiLvlLbl val="0"/>
      </c:catAx>
      <c:valAx>
        <c:axId val="177639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776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406415230704855"/>
          <c:y val="0.92567987134072316"/>
          <c:w val="0.2354947886948914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/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0.81278</cdr:x>
      <cdr:y>0.29967</cdr:y>
    </cdr:from>
    <cdr:to>
      <cdr:x>0.91604</cdr:x>
      <cdr:y>0.36406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9320490" y="1918100"/>
          <a:ext cx="1184204" cy="41218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200" b="1" dirty="0" smtClean="0">
              <a:solidFill>
                <a:schemeClr val="tx1"/>
              </a:solidFill>
              <a:cs typeface="B Nazanin" panose="00000400000000000000" pitchFamily="2" charset="-78"/>
            </a:rPr>
            <a:t>میانگین دانشگاه </a:t>
          </a:r>
          <a:endParaRPr lang="en-US" sz="1200" b="1" dirty="0">
            <a:solidFill>
              <a:schemeClr val="tx1"/>
            </a:solidFill>
            <a:cs typeface="B Nazanin" panose="00000400000000000000" pitchFamily="2" charset="-78"/>
          </a:endParaRPr>
        </a:p>
      </cdr:txBody>
    </cdr:sp>
  </cdr:relSizeAnchor>
  <cdr:relSizeAnchor xmlns:cdr="http://schemas.openxmlformats.org/drawingml/2006/chartDrawing">
    <cdr:from>
      <cdr:x>0.85604</cdr:x>
      <cdr:y>0.36066</cdr:y>
    </cdr:from>
    <cdr:to>
      <cdr:x>0.87451</cdr:x>
      <cdr:y>0.43932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9816581" y="2308485"/>
          <a:ext cx="211837" cy="503506"/>
        </a:xfrm>
        <a:prstGeom xmlns:a="http://schemas.openxmlformats.org/drawingml/2006/main" prst="downArrow">
          <a:avLst/>
        </a:prstGeom>
        <a:solidFill xmlns:a="http://schemas.openxmlformats.org/drawingml/2006/main">
          <a:schemeClr val="accent4">
            <a:lumMod val="75000"/>
          </a:schemeClr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0.74297</cdr:x>
      <cdr:y>0.25588</cdr:y>
    </cdr:from>
    <cdr:to>
      <cdr:x>0.88157</cdr:x>
      <cdr:y>0.34188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8597962" y="1660822"/>
          <a:ext cx="1603969" cy="55820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میانگین دانشگاه 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cdr:txBody>
    </cdr:sp>
  </cdr:relSizeAnchor>
  <cdr:relSizeAnchor xmlns:cdr="http://schemas.openxmlformats.org/drawingml/2006/chartDrawing">
    <cdr:from>
      <cdr:x>0.8058</cdr:x>
      <cdr:y>0.34653</cdr:y>
    </cdr:from>
    <cdr:to>
      <cdr:x>0.83121</cdr:x>
      <cdr:y>0.43595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9324998" y="2249240"/>
          <a:ext cx="294055" cy="58040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0.59952</cdr:x>
      <cdr:y>0.18467</cdr:y>
    </cdr:from>
    <cdr:to>
      <cdr:x>0.73952</cdr:x>
      <cdr:y>0.26956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910906" y="1196788"/>
          <a:ext cx="1613858" cy="550152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a-IR" sz="1800" b="1" dirty="0" smtClean="0">
              <a:solidFill>
                <a:schemeClr val="tx1"/>
              </a:solidFill>
              <a:cs typeface="B Nazanin" panose="00000400000000000000" pitchFamily="2" charset="-78"/>
            </a:rPr>
            <a:t>میانگین دانشگاه </a:t>
          </a:r>
          <a:endParaRPr lang="en-US" sz="1800" b="1" dirty="0">
            <a:solidFill>
              <a:schemeClr val="tx1"/>
            </a:solidFill>
            <a:cs typeface="B Nazanin" panose="00000400000000000000" pitchFamily="2" charset="-78"/>
          </a:endParaRPr>
        </a:p>
      </cdr:txBody>
    </cdr:sp>
  </cdr:relSizeAnchor>
  <cdr:relSizeAnchor xmlns:cdr="http://schemas.openxmlformats.org/drawingml/2006/chartDrawing">
    <cdr:from>
      <cdr:x>0.6645</cdr:x>
      <cdr:y>0.27019</cdr:y>
    </cdr:from>
    <cdr:to>
      <cdr:x>0.68581</cdr:x>
      <cdr:y>0.33094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7659973" y="1688956"/>
          <a:ext cx="245673" cy="3796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758A-5FB1-4817-803D-209277BE4EF9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03DEB-098A-4B6D-AF12-E052D4877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5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E6645-FA68-4DA6-B46C-4D503CA66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D5773F-7232-44C9-8BEF-74CB099EB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C073-D64C-47F4-845D-20D9B2E7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B77F0-FD64-4B72-B0AD-319C8D48DD0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ACA12-57BD-49CA-B30D-BBD17A92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6588FB-2314-487B-A3BD-E5A3D726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0B7ED-FA99-432F-BA54-46551B8E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2D5D8B-9AB6-43EC-B1EB-E425D9350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45643-1414-43AA-81CD-B4B4655D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F09E-7125-4406-8A14-39D5F9EAF449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3863CC-D639-49F8-88C8-54522366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33787C-C216-47AC-AAD6-1F2A491A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5E67373-9340-4DB8-9D94-6666E4437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3F8086-2BB8-49BA-A208-5B548E19D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369EE-3D92-40C9-B5B7-6871895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5C42-D04E-415C-8FFA-D95201305E1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978C7-0DBC-4173-8898-3A81BFFE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75024C-D42C-49E0-B573-D8E55518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9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037A2-3615-4AA4-9939-F93CDE0EC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110100-7A0A-4E8D-B60A-10C0E53CD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91FFE5-9B61-4665-A328-ADC6775C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309C-4B00-4EA2-B21E-26F1130C8EED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1CBB2E-AA10-49BF-9C0B-C23F247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6B596F-23D1-4BBF-8686-5F2A4F473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CF599-433D-4E3A-BC60-09EF16C3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ED682-BA4D-4E15-9CA2-2342393F4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C3BE5-273C-4B36-A236-31AEF887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270B-B755-426A-83F5-C78CC52D828B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EFF690-32B8-48F9-A5AF-4FE882BD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D7F3B-0028-4C36-A738-34B3DF0C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CFB13-6C2F-42F4-8E28-A5A357DE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C12AC1-751D-4BE5-805F-0588D3064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84D2D8-3D01-4DE6-A0CD-D82227721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B656A33-24D9-4EFD-A08B-C6007D7F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5A55-033D-413A-AB4E-AB92092FFBA0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F2F20-9891-405D-9B9B-565ABAF3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DCAF77-D3D3-4CE0-B9D2-7B5FB78B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C30945-F7CC-43D2-88E7-7E0B484C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2E5B08-6D20-4775-B16A-38FD9B937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i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B986D6-B188-4477-8C0B-F7A369369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4A90ED7-9079-4076-8A2B-CC1EFADA19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163D77-8F68-48E7-8B3A-814980FCA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1D4DD4-BCFC-4D25-A571-547EEE76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7106-3659-43B0-83E6-4B9B47F620DB}" type="datetime1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7F51EC-55BE-43FE-BF79-C751B25B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61653C-4385-42BC-888B-5561D932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10D72-5949-4C6E-97F5-2D11FEE6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41C7FE-F6E6-4CEF-9BAB-150DF242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EA3A-AB89-4DF4-B911-A675754FD99D}" type="datetime1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48F689-2266-48D2-B4C3-6F342A87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4F0D7B-93F4-45AF-AAE3-90E28D85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7AA465-7E95-48D0-987C-4956DE61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B94E1-184F-4FE0-A3FB-B8BF34EF6048}" type="datetime1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A6D39B-49B2-4A3E-870F-219E9C40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104CF3-7BDB-4FE6-B80F-CD13BE25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5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F5754-343B-476B-B42D-EFB01C4F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C35257-33ED-445A-8CFE-41C2DBAB9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BD2444-6DFF-4C88-940C-B4D9AF1D3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4F9F0-9104-4E9A-BC6B-8A81D482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2238-36A3-47AC-8682-A53D83E4D16F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B2A779-FC67-4252-8B84-56D2D483A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D69EE1-FB01-48A9-8F62-5C9FF390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02D4B8-0DAD-4E1A-ABB0-71456652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FC817D-7221-463D-8F99-8D735667B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BBEB30-18A3-4C55-A4D2-78ECDC2C5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EA0EFB-3A4E-46DD-B82D-EE35324F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6C4B-7EB1-45E1-9D5C-4543CC5DAD3C}" type="datetime1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0D1184-29B3-43F8-B86A-F1C8D53B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BD535B-79B7-49DB-9956-F3B79D2B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E88214-0B84-4313-8F27-533CC252A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50B3DDA-218D-484A-A5B9-4BD66BDB9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846EAD-F157-4C26-B159-4137C56A2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2D411-D4A9-4F4D-8BA6-E82D999346A6}" type="datetime1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77D859-A105-470E-9F44-5A5CFC7F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B10742-CE06-48D3-AEA7-2D7951A5A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29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F9AD2-BE75-498E-B142-D1CD4DDAF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5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CB7BD-5CCE-455E-926A-043183D5B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886" y="1089212"/>
            <a:ext cx="9144000" cy="133810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اپیدمیولوژی بیماری فشار خون بالا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Findings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of STEPs survey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87E0053-FE9C-4086-B0D4-34074E37A850}"/>
              </a:ext>
            </a:extLst>
          </p:cNvPr>
          <p:cNvSpPr/>
          <p:nvPr/>
        </p:nvSpPr>
        <p:spPr>
          <a:xfrm>
            <a:off x="1742788" y="5279132"/>
            <a:ext cx="8911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fa-IR" sz="1600" b="1" dirty="0" smtClean="0">
                <a:cs typeface="Times New Roman" panose="02020603050405020304" pitchFamily="18" charset="0"/>
              </a:rPr>
              <a:t>Jabraeil Sharbafi</a:t>
            </a:r>
          </a:p>
          <a:p>
            <a:pPr algn="ctr">
              <a:spcBef>
                <a:spcPct val="0"/>
              </a:spcBef>
            </a:pPr>
            <a:r>
              <a:rPr lang="en-US" altLang="fa-IR" sz="1600" b="1" dirty="0" smtClean="0">
                <a:cs typeface="Times New Roman" panose="02020603050405020304" pitchFamily="18" charset="0"/>
              </a:rPr>
              <a:t> MD. MPH</a:t>
            </a:r>
          </a:p>
          <a:p>
            <a:pPr algn="ctr">
              <a:spcBef>
                <a:spcPct val="0"/>
              </a:spcBef>
            </a:pPr>
            <a:r>
              <a:rPr lang="en-US" altLang="fa-IR" sz="1600" dirty="0" smtClean="0">
                <a:cs typeface="Times New Roman" panose="02020603050405020304" pitchFamily="18" charset="0"/>
              </a:rPr>
              <a:t>Manager of NCD- Diseases Expert Grope </a:t>
            </a:r>
            <a:endParaRPr lang="en-US" altLang="fa-IR" sz="1600" dirty="0"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altLang="fa-IR" sz="1600" dirty="0" smtClean="0">
                <a:cs typeface="Times New Roman" panose="02020603050405020304" pitchFamily="18" charset="0"/>
              </a:rPr>
              <a:t>Deputy of Health, Tabriz </a:t>
            </a:r>
            <a:r>
              <a:rPr lang="en-US" altLang="fa-IR" sz="1600" dirty="0">
                <a:cs typeface="Times New Roman" panose="02020603050405020304" pitchFamily="18" charset="0"/>
              </a:rPr>
              <a:t>University of Medical </a:t>
            </a:r>
            <a:r>
              <a:rPr lang="en-US" altLang="fa-IR" sz="1600" dirty="0" smtClean="0">
                <a:cs typeface="Times New Roman" panose="02020603050405020304" pitchFamily="18" charset="0"/>
              </a:rPr>
              <a:t>Sciences</a:t>
            </a:r>
            <a:endParaRPr lang="en-US" altLang="fa-IR" sz="1600" dirty="0"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976" y="3253347"/>
            <a:ext cx="4908177" cy="18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810450"/>
              </p:ext>
            </p:extLst>
          </p:nvPr>
        </p:nvGraphicFramePr>
        <p:xfrm>
          <a:off x="269823" y="174812"/>
          <a:ext cx="11527435" cy="648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881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AEFEC-F911-4EB4-97F9-4B32B491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prevalence: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EFEE94-E0D5-46A8-8C4F-142BA6344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37691"/>
            <a:ext cx="5157787" cy="456919"/>
          </a:xfrm>
        </p:spPr>
        <p:txBody>
          <a:bodyPr/>
          <a:lstStyle/>
          <a:p>
            <a:r>
              <a:rPr lang="en-US" b="1" dirty="0"/>
              <a:t>By age groups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EA4AE3BF-5B33-4422-A8AF-46FD73AE9A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6" y="1694610"/>
            <a:ext cx="5836210" cy="502686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68A22E-793B-4664-B175-4C9F9638A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7691"/>
            <a:ext cx="5183188" cy="443472"/>
          </a:xfrm>
        </p:spPr>
        <p:txBody>
          <a:bodyPr/>
          <a:lstStyle/>
          <a:p>
            <a:r>
              <a:rPr lang="en-US" b="1" dirty="0"/>
              <a:t>By wealth index quintile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67275E48-E1FC-436D-A513-9CDA690B48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694611"/>
            <a:ext cx="5853959" cy="502686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7A652-DB1D-4B23-94B8-78EA5A1E9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0996"/>
            <a:ext cx="10515600" cy="8316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diagnosis:</a:t>
            </a:r>
            <a:endParaRPr lang="en-US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9" y="1143561"/>
            <a:ext cx="5157787" cy="443472"/>
          </a:xfrm>
        </p:spPr>
        <p:txBody>
          <a:bodyPr/>
          <a:lstStyle/>
          <a:p>
            <a:r>
              <a:rPr lang="en-US" b="1" dirty="0"/>
              <a:t>By sex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143561"/>
            <a:ext cx="5183188" cy="443472"/>
          </a:xfrm>
        </p:spPr>
        <p:txBody>
          <a:bodyPr/>
          <a:lstStyle/>
          <a:p>
            <a:r>
              <a:rPr lang="en-US" b="1" dirty="0"/>
              <a:t>By area of residency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6A8F430-F30B-41A0-9754-76E453FD15D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93" y="1587034"/>
            <a:ext cx="5853165" cy="513444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B28EE-7EA7-4A64-BA6A-92A79FC5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587033"/>
            <a:ext cx="5809316" cy="5134442"/>
          </a:xfrm>
        </p:spPr>
      </p:pic>
    </p:spTree>
    <p:extLst>
      <p:ext uri="{BB962C8B-B14F-4D97-AF65-F5344CB8AC3E}">
        <p14:creationId xmlns:p14="http://schemas.microsoft.com/office/powerpoint/2010/main" val="35874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989" y="228600"/>
            <a:ext cx="10515600" cy="1048871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/>
              <a:t>مقایسه درصد آگاهی از فشارخون بالا در دو پیمایش </a:t>
            </a:r>
            <a:r>
              <a:rPr lang="en-US" sz="3200" b="1" dirty="0"/>
              <a:t>STEPS</a:t>
            </a:r>
            <a:r>
              <a:rPr lang="fa-IR" sz="3200" b="1" dirty="0"/>
              <a:t> </a:t>
            </a:r>
            <a:br>
              <a:rPr lang="fa-IR" sz="3200" b="1" dirty="0"/>
            </a:br>
            <a:r>
              <a:rPr lang="fa-IR" sz="3200" b="1" dirty="0"/>
              <a:t>سال 1395 و </a:t>
            </a:r>
            <a:r>
              <a:rPr lang="fa-IR" sz="3200" b="1" dirty="0" smtClean="0"/>
              <a:t>1400</a:t>
            </a:r>
            <a:endParaRPr lang="fa-IR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479176"/>
          <a:ext cx="10515600" cy="469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9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250825"/>
            <a:ext cx="10515600" cy="8699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diagnosis: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BD71BC-6EAF-4B67-B9AD-9D7572E3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1371600"/>
            <a:ext cx="11864795" cy="534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EBF625-3D91-4623-A4B8-E62420459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35" y="0"/>
            <a:ext cx="3553866" cy="248770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706470" y="1788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54/5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809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854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coverage: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64304"/>
            <a:ext cx="5157787" cy="470366"/>
          </a:xfrm>
        </p:spPr>
        <p:txBody>
          <a:bodyPr/>
          <a:lstStyle/>
          <a:p>
            <a:r>
              <a:rPr lang="en-US" b="1" dirty="0"/>
              <a:t>By sex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199" y="1264304"/>
            <a:ext cx="5183188" cy="470366"/>
          </a:xfrm>
        </p:spPr>
        <p:txBody>
          <a:bodyPr/>
          <a:lstStyle/>
          <a:p>
            <a:r>
              <a:rPr lang="en-US" b="1" dirty="0"/>
              <a:t>By area of residency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0728543-8126-40BB-8908-3C9D31BD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1734670"/>
            <a:ext cx="5822763" cy="4986805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734671"/>
            <a:ext cx="5853959" cy="4986804"/>
          </a:xfrm>
        </p:spPr>
      </p:pic>
    </p:spTree>
    <p:extLst>
      <p:ext uri="{BB962C8B-B14F-4D97-AF65-F5344CB8AC3E}">
        <p14:creationId xmlns:p14="http://schemas.microsoft.com/office/powerpoint/2010/main" val="25500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86995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coverage:</a:t>
            </a:r>
            <a:endParaRPr lang="en-US" sz="32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FAF424-ABB7-4ABC-A0A9-6311F24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1371600"/>
            <a:ext cx="11878241" cy="534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3D3F7C-5EBD-4685-88C8-945F4C052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345" y="1"/>
            <a:ext cx="3534655" cy="247425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83742" y="16808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33/4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118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3A0615DA-8AE0-4A5E-8482-79C71AC9A5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noFill/>
              <a:ln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Effective care for </a:t>
                </a:r>
                <a:r>
                  <a:rPr lang="en-US" b="1" dirty="0">
                    <a:solidFill>
                      <a:schemeClr val="tx1"/>
                    </a:solidFill>
                  </a:rPr>
                  <a:t>hypertension, among patients with hypertension (among participants aged ≥ 18 years old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𝒄𝒐𝒖𝒏𝒕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𝒎𝒆𝒂𝒏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𝑺𝑩𝑷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𝟏𝟒𝟎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𝒎𝒆𝒂𝒏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𝑫𝑩𝑷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𝒄𝒐𝒖𝒏𝒕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𝒉𝒚𝒑𝒆𝒓𝒕𝒆𝒏𝒔𝒊𝒐𝒏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0615DA-8AE0-4A5E-8482-79C71AC9A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811" t="-5242" b="-2379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A9C764-021F-40F7-BA5D-408122416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347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Effective care for </a:t>
            </a:r>
            <a:r>
              <a:rPr lang="en-US" sz="2800" b="1" dirty="0" smtClean="0"/>
              <a:t>hypertension: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</a:t>
            </a:r>
            <a:r>
              <a:rPr lang="en-US" sz="3200" b="1" dirty="0"/>
              <a:t>among patients with hypertension)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1" y="1426090"/>
            <a:ext cx="5157787" cy="510708"/>
          </a:xfrm>
        </p:spPr>
        <p:txBody>
          <a:bodyPr/>
          <a:lstStyle/>
          <a:p>
            <a:r>
              <a:rPr lang="en-US" b="1" dirty="0"/>
              <a:t>By sex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172200" y="1426090"/>
            <a:ext cx="5183188" cy="510708"/>
          </a:xfrm>
        </p:spPr>
        <p:txBody>
          <a:bodyPr/>
          <a:lstStyle/>
          <a:p>
            <a:r>
              <a:rPr lang="en-US" b="1" dirty="0"/>
              <a:t>By area of residency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0728543-8126-40BB-8908-3C9D31BD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936798"/>
            <a:ext cx="5849657" cy="47846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36799"/>
            <a:ext cx="5853959" cy="4784676"/>
          </a:xfrm>
        </p:spPr>
      </p:pic>
    </p:spTree>
    <p:extLst>
      <p:ext uri="{BB962C8B-B14F-4D97-AF65-F5344CB8AC3E}">
        <p14:creationId xmlns:p14="http://schemas.microsoft.com/office/powerpoint/2010/main" val="40987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2" y="365125"/>
            <a:ext cx="10515600" cy="8699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Effective care for </a:t>
            </a:r>
            <a:r>
              <a:rPr lang="en-US" sz="2800" b="1" dirty="0" smtClean="0"/>
              <a:t>hypertension: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(</a:t>
            </a:r>
            <a:r>
              <a:rPr lang="en-US" sz="3200" b="1" dirty="0"/>
              <a:t>among patients with hypertension)</a:t>
            </a:r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2FAF424-ABB7-4ABC-A0A9-6311F245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" y="1371600"/>
            <a:ext cx="11824453" cy="5349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36B624-0941-41BD-B61E-987253B516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0"/>
            <a:ext cx="3733800" cy="261365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109882" y="232634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21/4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00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826761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  <a:ea typeface="+mn-ea"/>
                <a:cs typeface="+mn-cs"/>
              </a:rPr>
              <a:t>Facts:</a:t>
            </a:r>
            <a:endParaRPr lang="fa-IR" sz="40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1940"/>
            <a:ext cx="11187959" cy="513677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number of adults </a:t>
            </a:r>
            <a:r>
              <a:rPr lang="en-US" sz="2400" b="1" dirty="0">
                <a:solidFill>
                  <a:srgbClr val="C00000"/>
                </a:solidFill>
              </a:rPr>
              <a:t>aged 30–79 years </a:t>
            </a:r>
            <a:r>
              <a:rPr lang="en-US" sz="2400" dirty="0"/>
              <a:t>with hypertension has increased </a:t>
            </a:r>
            <a:r>
              <a:rPr lang="en-US" sz="2400" b="1" dirty="0">
                <a:solidFill>
                  <a:srgbClr val="C00000"/>
                </a:solidFill>
              </a:rPr>
              <a:t>from 650 million to 1.28 billion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 the last thirty years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Canada</a:t>
            </a:r>
            <a:r>
              <a:rPr lang="en-US" sz="2400" dirty="0"/>
              <a:t>, Peru and Switzerland had among </a:t>
            </a:r>
            <a:r>
              <a:rPr lang="en-US" sz="2400" b="1" dirty="0">
                <a:solidFill>
                  <a:srgbClr val="C00000"/>
                </a:solidFill>
              </a:rPr>
              <a:t>the lowest prevalence </a:t>
            </a:r>
            <a:r>
              <a:rPr lang="en-US" sz="2400" dirty="0"/>
              <a:t>of hypertension in the world in 2019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r>
              <a:rPr lang="en-US" sz="2400" dirty="0" smtClean="0"/>
              <a:t>Dominican </a:t>
            </a:r>
            <a:r>
              <a:rPr lang="en-US" sz="2400" dirty="0"/>
              <a:t>Republic, Jamaica and Paraguay for women and Hungary, Paraguay and Poland for </a:t>
            </a:r>
            <a:r>
              <a:rPr lang="en-US" sz="2400" dirty="0" smtClean="0"/>
              <a:t>men had </a:t>
            </a:r>
            <a:r>
              <a:rPr lang="en-US" sz="2400" dirty="0"/>
              <a:t> </a:t>
            </a:r>
            <a:r>
              <a:rPr lang="en-US" sz="2400" b="1" dirty="0">
                <a:solidFill>
                  <a:srgbClr val="C00000"/>
                </a:solidFill>
              </a:rPr>
              <a:t>the highest </a:t>
            </a:r>
            <a:r>
              <a:rPr lang="en-US" sz="2400" b="1" dirty="0" smtClean="0">
                <a:solidFill>
                  <a:srgbClr val="C00000"/>
                </a:solidFill>
              </a:rPr>
              <a:t>rates</a:t>
            </a:r>
          </a:p>
          <a:p>
            <a:endParaRPr lang="en-US" sz="2400" dirty="0" smtClean="0"/>
          </a:p>
          <a:p>
            <a:r>
              <a:rPr lang="en-US" sz="2400" dirty="0" smtClean="0"/>
              <a:t>About </a:t>
            </a:r>
            <a:r>
              <a:rPr lang="en-US" sz="2400" b="1" dirty="0">
                <a:solidFill>
                  <a:srgbClr val="C00000"/>
                </a:solidFill>
              </a:rPr>
              <a:t>580 million </a:t>
            </a:r>
            <a:r>
              <a:rPr lang="en-US" sz="2400" dirty="0"/>
              <a:t>people with hypertension (41% of women and 51% of men) were unaware of their condition because they were </a:t>
            </a:r>
            <a:r>
              <a:rPr lang="en-US" sz="2400" b="1" dirty="0">
                <a:solidFill>
                  <a:srgbClr val="C00000"/>
                </a:solidFill>
              </a:rPr>
              <a:t>never diagnosed</a:t>
            </a:r>
            <a:r>
              <a:rPr lang="en-US" sz="2400" dirty="0"/>
              <a:t>.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3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314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/>
              <a:t>درصد </a:t>
            </a:r>
            <a:r>
              <a:rPr lang="fa-IR" sz="2800" b="1" dirty="0"/>
              <a:t>افرادی که برای کنترل فشار خون از </a:t>
            </a:r>
            <a:r>
              <a:rPr lang="fa-IR" sz="2800" b="1" u="sng" dirty="0" smtClean="0"/>
              <a:t>دیورتیکها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 smtClean="0"/>
              <a:t>(مانند </a:t>
            </a:r>
            <a:r>
              <a:rPr lang="fa-IR" sz="2800" b="1" dirty="0"/>
              <a:t>تریامترن اچ، هیدروکلروتیازیدها، اسپیرونوالکتون، فروزوماید، </a:t>
            </a:r>
            <a:r>
              <a:rPr lang="fa-IR" sz="2800" b="1" dirty="0" smtClean="0"/>
              <a:t>الزیکس)</a:t>
            </a:r>
            <a:br>
              <a:rPr lang="fa-IR" sz="2800" b="1" dirty="0" smtClean="0"/>
            </a:br>
            <a:r>
              <a:rPr lang="fa-IR" sz="2800" b="1" dirty="0" smtClean="0"/>
              <a:t> </a:t>
            </a:r>
            <a:r>
              <a:rPr lang="fa-IR" sz="2800" b="1" dirty="0"/>
              <a:t>استفاده می </a:t>
            </a:r>
            <a:r>
              <a:rPr lang="fa-IR" sz="2800" b="1" dirty="0" smtClean="0"/>
              <a:t>کنند</a:t>
            </a:r>
            <a:r>
              <a:rPr lang="fa-IR" sz="2800" b="1" dirty="0" smtClean="0"/>
              <a:t>. </a:t>
            </a:r>
            <a:r>
              <a:rPr lang="fa-IR" sz="1600" b="1" dirty="0">
                <a:solidFill>
                  <a:srgbClr val="C00000"/>
                </a:solidFill>
              </a:rPr>
              <a:t>کشور 10/4 و استان 16/6%</a:t>
            </a:r>
            <a:endParaRPr lang="fa-IR" sz="16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397" y="1690688"/>
            <a:ext cx="6309930" cy="499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2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438835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/>
              <a:t>درصد </a:t>
            </a:r>
            <a:r>
              <a:rPr lang="fa-IR" sz="2800" b="1" dirty="0"/>
              <a:t>افرادی که برای کنترل فشار خون از </a:t>
            </a:r>
            <a:r>
              <a:rPr lang="fa-IR" sz="2800" b="1" u="sng" dirty="0"/>
              <a:t>بلوك </a:t>
            </a:r>
            <a:r>
              <a:rPr lang="fa-IR" sz="2800" b="1" u="sng" dirty="0" smtClean="0"/>
              <a:t>کننده های سمپاتیک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 smtClean="0"/>
              <a:t> (مانند </a:t>
            </a:r>
            <a:r>
              <a:rPr lang="fa-IR" sz="2800" b="1" dirty="0"/>
              <a:t>آتنولول، پرازوسین، پروپرانولول، ایندرال، </a:t>
            </a:r>
            <a:r>
              <a:rPr lang="fa-IR" sz="2800" b="1" dirty="0" smtClean="0"/>
              <a:t>کارودیلول) </a:t>
            </a:r>
            <a:br>
              <a:rPr lang="fa-IR" sz="2800" b="1" dirty="0" smtClean="0"/>
            </a:br>
            <a:r>
              <a:rPr lang="fa-IR" sz="2800" b="1" dirty="0" smtClean="0"/>
              <a:t>استفاده </a:t>
            </a:r>
            <a:r>
              <a:rPr lang="fa-IR" sz="2800" b="1" dirty="0"/>
              <a:t>می </a:t>
            </a:r>
            <a:r>
              <a:rPr lang="fa-IR" sz="2800" b="1" dirty="0" smtClean="0"/>
              <a:t>کنند</a:t>
            </a:r>
            <a:r>
              <a:rPr lang="fa-IR" sz="2800" b="1" dirty="0" smtClean="0"/>
              <a:t>. </a:t>
            </a:r>
            <a:r>
              <a:rPr lang="fa-IR" sz="1800" b="1" dirty="0">
                <a:solidFill>
                  <a:srgbClr val="C00000"/>
                </a:solidFill>
              </a:rPr>
              <a:t>کشور 14/6 و استان  18/4</a:t>
            </a:r>
            <a:r>
              <a:rPr lang="fa-IR" sz="1800" b="1" dirty="0">
                <a:solidFill>
                  <a:srgbClr val="C00000"/>
                </a:solidFill>
              </a:rPr>
              <a:t>%</a:t>
            </a:r>
            <a:endParaRPr lang="fa-IR" sz="1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37" y="1573306"/>
            <a:ext cx="6166989" cy="501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6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203760"/>
            <a:ext cx="11255187" cy="1325563"/>
          </a:xfrm>
        </p:spPr>
        <p:txBody>
          <a:bodyPr>
            <a:noAutofit/>
          </a:bodyPr>
          <a:lstStyle/>
          <a:p>
            <a:pPr algn="ctr" rtl="1"/>
            <a:r>
              <a:rPr lang="fa-IR" sz="3200" b="1" dirty="0"/>
              <a:t>درصد افرادی که برای کنترل فشار خون از </a:t>
            </a:r>
            <a:r>
              <a:rPr lang="fa-IR" sz="3200" b="1" u="sng" dirty="0"/>
              <a:t>شل کننده </a:t>
            </a:r>
            <a:r>
              <a:rPr lang="fa-IR" sz="3200" b="1" u="sng" dirty="0" smtClean="0"/>
              <a:t>عروق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fa-IR" sz="3200" b="1" dirty="0" smtClean="0"/>
              <a:t> (مانند </a:t>
            </a:r>
            <a:r>
              <a:rPr lang="fa-IR" sz="3200" b="1" dirty="0"/>
              <a:t>بلوك کننده کانال کلسیمی مثل آمیلودیپین و نیفیدیپین یا نیتروپروساید </a:t>
            </a:r>
            <a:r>
              <a:rPr lang="fa-IR" sz="3200" b="1" dirty="0" smtClean="0"/>
              <a:t>سدیم) </a:t>
            </a:r>
            <a:br>
              <a:rPr lang="fa-IR" sz="3200" b="1" dirty="0" smtClean="0"/>
            </a:br>
            <a:r>
              <a:rPr lang="fa-IR" sz="3200" b="1" dirty="0" smtClean="0"/>
              <a:t>استفاده </a:t>
            </a:r>
            <a:r>
              <a:rPr lang="fa-IR" sz="3200" b="1" dirty="0"/>
              <a:t>می </a:t>
            </a:r>
            <a:r>
              <a:rPr lang="fa-IR" sz="3200" b="1" dirty="0" smtClean="0"/>
              <a:t>کنند</a:t>
            </a:r>
            <a:r>
              <a:rPr lang="fa-IR" sz="3200" b="1" dirty="0" smtClean="0"/>
              <a:t>. </a:t>
            </a:r>
            <a:r>
              <a:rPr lang="fa-IR" sz="1800" b="1" dirty="0">
                <a:solidFill>
                  <a:srgbClr val="C00000"/>
                </a:solidFill>
              </a:rPr>
              <a:t>کشور 15/1 و استان </a:t>
            </a:r>
            <a:r>
              <a:rPr lang="fa-IR" sz="1800" b="1" dirty="0" smtClean="0">
                <a:solidFill>
                  <a:srgbClr val="C00000"/>
                </a:solidFill>
              </a:rPr>
              <a:t>13/1</a:t>
            </a:r>
            <a:r>
              <a:rPr lang="fa-IR" sz="1800" b="1" dirty="0" smtClean="0">
                <a:solidFill>
                  <a:srgbClr val="C00000"/>
                </a:solidFill>
              </a:rPr>
              <a:t>%</a:t>
            </a:r>
            <a:endParaRPr lang="fa-IR" sz="18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82" y="1690688"/>
            <a:ext cx="6106800" cy="50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0"/>
            <a:ext cx="10515600" cy="1325563"/>
          </a:xfrm>
        </p:spPr>
        <p:txBody>
          <a:bodyPr>
            <a:noAutofit/>
          </a:bodyPr>
          <a:lstStyle/>
          <a:p>
            <a:pPr algn="ctr" rtl="1"/>
            <a:r>
              <a:rPr lang="fa-IR" sz="2800" b="1" dirty="0" smtClean="0"/>
              <a:t>درصد </a:t>
            </a:r>
            <a:r>
              <a:rPr lang="fa-IR" sz="2800" b="1" dirty="0"/>
              <a:t>افرادی که برای کنترل فشار خون از </a:t>
            </a:r>
            <a:r>
              <a:rPr lang="fa-IR" sz="2800" b="1" u="sng" dirty="0"/>
              <a:t>مهارکننده آنزیم مبدل </a:t>
            </a:r>
            <a:r>
              <a:rPr lang="fa-IR" sz="2800" b="1" u="sng" dirty="0" smtClean="0"/>
              <a:t>آنژیوتانسین</a:t>
            </a:r>
            <a:r>
              <a:rPr lang="fa-IR" sz="2800" b="1" dirty="0" smtClean="0"/>
              <a:t/>
            </a:r>
            <a:br>
              <a:rPr lang="fa-IR" sz="2800" b="1" dirty="0" smtClean="0"/>
            </a:br>
            <a:r>
              <a:rPr lang="fa-IR" sz="2800" b="1" dirty="0" smtClean="0"/>
              <a:t>(مانند اناالپریل، لوزارتان</a:t>
            </a:r>
            <a:r>
              <a:rPr lang="fa-IR" sz="2800" b="1" dirty="0"/>
              <a:t>، </a:t>
            </a:r>
            <a:r>
              <a:rPr lang="fa-IR" sz="2800" b="1" dirty="0" smtClean="0"/>
              <a:t>وارسالتان) </a:t>
            </a:r>
            <a:br>
              <a:rPr lang="fa-IR" sz="2800" b="1" dirty="0" smtClean="0"/>
            </a:br>
            <a:r>
              <a:rPr lang="fa-IR" sz="2800" b="1" dirty="0" smtClean="0"/>
              <a:t>استفاده </a:t>
            </a:r>
            <a:r>
              <a:rPr lang="fa-IR" sz="2800" b="1" dirty="0"/>
              <a:t>می </a:t>
            </a:r>
            <a:r>
              <a:rPr lang="fa-IR" sz="2800" b="1" dirty="0" smtClean="0"/>
              <a:t>کنند.</a:t>
            </a:r>
            <a:r>
              <a:rPr lang="fa-IR" sz="2000" b="1" dirty="0" smtClean="0">
                <a:solidFill>
                  <a:srgbClr val="C00000"/>
                </a:solidFill>
              </a:rPr>
              <a:t> کشور 75/1 و استان -70/9</a:t>
            </a:r>
            <a:r>
              <a:rPr lang="fa-IR" sz="2000" b="1" dirty="0" smtClean="0">
                <a:solidFill>
                  <a:srgbClr val="C00000"/>
                </a:solidFill>
              </a:rPr>
              <a:t>%</a:t>
            </a:r>
            <a:endParaRPr lang="fa-IR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976" y="1690688"/>
            <a:ext cx="6219851" cy="5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5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/>
              <a:t>درصد </a:t>
            </a:r>
            <a:r>
              <a:rPr lang="fa-IR" sz="3200" b="1" dirty="0"/>
              <a:t>افرادی که برای کنترل فشار خون از </a:t>
            </a:r>
            <a:r>
              <a:rPr lang="fa-IR" sz="3200" b="1" u="sng" dirty="0"/>
              <a:t>سایر داروها </a:t>
            </a:r>
            <a:r>
              <a:rPr lang="fa-IR" sz="3200" b="1" dirty="0" smtClean="0"/>
              <a:t/>
            </a:r>
            <a:br>
              <a:rPr lang="fa-IR" sz="3200" b="1" dirty="0" smtClean="0"/>
            </a:br>
            <a:r>
              <a:rPr lang="fa-IR" sz="3200" b="1" dirty="0" smtClean="0"/>
              <a:t>استفاده </a:t>
            </a:r>
            <a:r>
              <a:rPr lang="fa-IR" sz="3200" b="1" dirty="0"/>
              <a:t>می </a:t>
            </a:r>
            <a:r>
              <a:rPr lang="fa-IR" sz="3200" b="1" dirty="0" smtClean="0"/>
              <a:t>کنند</a:t>
            </a:r>
            <a:r>
              <a:rPr lang="fa-IR" sz="3200" b="1" dirty="0" smtClean="0"/>
              <a:t>. </a:t>
            </a:r>
            <a:r>
              <a:rPr lang="fa-IR" sz="2000" b="1" dirty="0">
                <a:solidFill>
                  <a:srgbClr val="C00000"/>
                </a:solidFill>
              </a:rPr>
              <a:t>کشور 9/99 و استان 1</a:t>
            </a:r>
            <a:r>
              <a:rPr lang="fa-IR" sz="2000" b="1" dirty="0" smtClean="0">
                <a:solidFill>
                  <a:srgbClr val="C00000"/>
                </a:solidFill>
              </a:rPr>
              <a:t>5/99</a:t>
            </a:r>
            <a:r>
              <a:rPr lang="fa-IR" sz="2000" b="1" dirty="0" smtClean="0">
                <a:solidFill>
                  <a:srgbClr val="C00000"/>
                </a:solidFill>
              </a:rPr>
              <a:t>%</a:t>
            </a:r>
            <a:endParaRPr lang="fa-IR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89" y="1452282"/>
            <a:ext cx="6444846" cy="52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8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604"/>
          </a:xfrm>
        </p:spPr>
        <p:txBody>
          <a:bodyPr>
            <a:normAutofit/>
          </a:bodyPr>
          <a:lstStyle/>
          <a:p>
            <a:pPr algn="ctr" rtl="1"/>
            <a:r>
              <a:rPr lang="fa-IR" sz="3600" b="1" dirty="0" smtClean="0"/>
              <a:t>درصد </a:t>
            </a:r>
            <a:r>
              <a:rPr lang="fa-IR" sz="3600" b="1" dirty="0"/>
              <a:t>افرادی که برای فشار خون </a:t>
            </a:r>
            <a:r>
              <a:rPr lang="fa-IR" sz="3600" b="1" dirty="0" smtClean="0"/>
              <a:t>بالا </a:t>
            </a:r>
            <a:r>
              <a:rPr lang="fa-IR" sz="3600" b="1" dirty="0"/>
              <a:t>به </a:t>
            </a:r>
            <a:r>
              <a:rPr lang="fa-IR" sz="3600" b="1" u="sng" dirty="0"/>
              <a:t>اطبای </a:t>
            </a:r>
            <a:r>
              <a:rPr lang="fa-IR" sz="3600" b="1" u="sng" dirty="0" smtClean="0"/>
              <a:t>سنتی</a:t>
            </a:r>
            <a:r>
              <a:rPr lang="fa-IR" sz="3600" b="1" dirty="0" smtClean="0"/>
              <a:t/>
            </a:r>
            <a:br>
              <a:rPr lang="fa-IR" sz="3600" b="1" dirty="0" smtClean="0"/>
            </a:br>
            <a:r>
              <a:rPr lang="fa-IR" sz="3600" b="1" dirty="0" smtClean="0"/>
              <a:t> </a:t>
            </a:r>
            <a:r>
              <a:rPr lang="fa-IR" sz="3600" b="1" dirty="0"/>
              <a:t>مراجعه </a:t>
            </a:r>
            <a:r>
              <a:rPr lang="fa-IR" sz="3600" b="1" dirty="0" smtClean="0"/>
              <a:t>کرده اند. </a:t>
            </a:r>
            <a:r>
              <a:rPr lang="fa-IR" sz="2400" b="1" dirty="0">
                <a:solidFill>
                  <a:srgbClr val="C00000"/>
                </a:solidFill>
              </a:rPr>
              <a:t>کشور 10/3 و </a:t>
            </a:r>
            <a:r>
              <a:rPr lang="fa-IR" sz="2400" b="1" dirty="0" smtClean="0">
                <a:solidFill>
                  <a:srgbClr val="C00000"/>
                </a:solidFill>
              </a:rPr>
              <a:t>استان 8/45</a:t>
            </a:r>
            <a:r>
              <a:rPr lang="fa-IR" sz="2400" b="1" dirty="0">
                <a:solidFill>
                  <a:srgbClr val="C00000"/>
                </a:solidFill>
              </a:rPr>
              <a:t>%</a:t>
            </a:r>
            <a:endParaRPr lang="fa-IR" sz="24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136" y="1685681"/>
            <a:ext cx="6284757" cy="50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83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761"/>
            <a:ext cx="10515600" cy="1325563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/>
              <a:t>رصد افرادی که در حال حاضر برای کنترل فشار خون </a:t>
            </a:r>
            <a:r>
              <a:rPr lang="fa-IR" sz="3200" b="1" dirty="0" smtClean="0"/>
              <a:t>بالای </a:t>
            </a:r>
            <a:r>
              <a:rPr lang="fa-IR" sz="3200" b="1" dirty="0"/>
              <a:t>خود از داروی سنتی یا گیاه استفاده می </a:t>
            </a:r>
            <a:r>
              <a:rPr lang="fa-IR" sz="3200" b="1" dirty="0" smtClean="0"/>
              <a:t>کنند. </a:t>
            </a:r>
            <a:r>
              <a:rPr lang="fa-IR" sz="2000" b="1" dirty="0">
                <a:solidFill>
                  <a:srgbClr val="C00000"/>
                </a:solidFill>
              </a:rPr>
              <a:t>کشور 14/9 و استان </a:t>
            </a:r>
            <a:r>
              <a:rPr lang="fa-IR" sz="2000" b="1" dirty="0" smtClean="0">
                <a:solidFill>
                  <a:srgbClr val="C00000"/>
                </a:solidFill>
              </a:rPr>
              <a:t>1</a:t>
            </a:r>
            <a:r>
              <a:rPr lang="fa-IR" sz="2000" b="1" dirty="0" smtClean="0">
                <a:solidFill>
                  <a:srgbClr val="C00000"/>
                </a:solidFill>
              </a:rPr>
              <a:t>2/5%</a:t>
            </a:r>
            <a:endParaRPr lang="fa-IR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848" y="1529323"/>
            <a:ext cx="6405535" cy="519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2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b="1" dirty="0" smtClean="0"/>
              <a:t>درصد </a:t>
            </a:r>
            <a:r>
              <a:rPr lang="fa-IR" sz="3600" b="1" dirty="0"/>
              <a:t>افرادی که در منزل وسیله اندازه گیری </a:t>
            </a:r>
            <a:r>
              <a:rPr lang="fa-IR" sz="3600" b="1" dirty="0" smtClean="0"/>
              <a:t>فشارخون</a:t>
            </a:r>
            <a:r>
              <a:rPr lang="fa-IR" sz="3600" b="1" u="sng" dirty="0" smtClean="0"/>
              <a:t>(فشارسنج) </a:t>
            </a:r>
            <a:r>
              <a:rPr lang="fa-IR" sz="3600" b="1" dirty="0" smtClean="0"/>
              <a:t>دارند. </a:t>
            </a:r>
            <a:r>
              <a:rPr lang="fa-IR" sz="2000" b="1" dirty="0" smtClean="0">
                <a:solidFill>
                  <a:srgbClr val="C00000"/>
                </a:solidFill>
              </a:rPr>
              <a:t>44/3-36/44%</a:t>
            </a:r>
            <a:endParaRPr lang="fa-IR" sz="2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029" y="1685681"/>
            <a:ext cx="6948300" cy="50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2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DC3AD98-7A87-4443-B680-A5D8365D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D4F354D-9CAD-4D71-A2FB-D33ED4B2E8EB}"/>
              </a:ext>
            </a:extLst>
          </p:cNvPr>
          <p:cNvSpPr txBox="1"/>
          <p:nvPr/>
        </p:nvSpPr>
        <p:spPr>
          <a:xfrm>
            <a:off x="3106947" y="2736503"/>
            <a:ext cx="5978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Comment/ Question</a:t>
            </a:r>
          </a:p>
        </p:txBody>
      </p:sp>
    </p:spTree>
    <p:extLst>
      <p:ext uri="{BB962C8B-B14F-4D97-AF65-F5344CB8AC3E}">
        <p14:creationId xmlns:p14="http://schemas.microsoft.com/office/powerpoint/2010/main" val="410363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FC990-9D43-4AF9-B730-CA6D5682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5110"/>
          </a:xfrm>
        </p:spPr>
        <p:txBody>
          <a:bodyPr>
            <a:normAutofit/>
          </a:bodyPr>
          <a:lstStyle/>
          <a:p>
            <a:r>
              <a:rPr lang="en-US" b="1" dirty="0" smtClean="0"/>
              <a:t>Outline: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1E67F-2E81-45A6-8FA6-C7072599B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2" y="1506537"/>
            <a:ext cx="5608320" cy="503237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/>
              <a:t>Metabolic risk factors and cascade care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Diabetes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Hypertension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Lipid profile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Weight related</a:t>
            </a:r>
          </a:p>
          <a:p>
            <a:pPr>
              <a:lnSpc>
                <a:spcPct val="200000"/>
              </a:lnSpc>
            </a:pPr>
            <a:r>
              <a:rPr lang="en-US" sz="1800" b="1" dirty="0"/>
              <a:t>Lifestyle risk factors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Physical activity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Tobacco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Alcohol</a:t>
            </a:r>
          </a:p>
          <a:p>
            <a:pPr lvl="1">
              <a:lnSpc>
                <a:spcPct val="200000"/>
              </a:lnSpc>
            </a:pPr>
            <a:r>
              <a:rPr lang="en-US" sz="1400" dirty="0"/>
              <a:t>Nutritional risk factors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BFCC56-5338-48F1-B8D6-F0925F99D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2DACA5B-60AD-4E3F-9E21-7FA5838899DD}"/>
              </a:ext>
            </a:extLst>
          </p:cNvPr>
          <p:cNvSpPr txBox="1">
            <a:spLocks/>
          </p:cNvSpPr>
          <p:nvPr/>
        </p:nvSpPr>
        <p:spPr>
          <a:xfrm>
            <a:off x="7653285" y="1607624"/>
            <a:ext cx="32593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900" b="1" dirty="0"/>
              <a:t>Screening</a:t>
            </a:r>
          </a:p>
          <a:p>
            <a:pPr>
              <a:lnSpc>
                <a:spcPct val="200000"/>
              </a:lnSpc>
            </a:pPr>
            <a:r>
              <a:rPr lang="en-US" sz="1900" b="1" dirty="0"/>
              <a:t>Diseases</a:t>
            </a:r>
          </a:p>
          <a:p>
            <a:pPr>
              <a:lnSpc>
                <a:spcPct val="200000"/>
              </a:lnSpc>
            </a:pPr>
            <a:r>
              <a:rPr lang="en-US" sz="1900" b="1" dirty="0"/>
              <a:t>Interventions</a:t>
            </a:r>
          </a:p>
          <a:p>
            <a:pPr>
              <a:lnSpc>
                <a:spcPct val="200000"/>
              </a:lnSpc>
            </a:pPr>
            <a:r>
              <a:rPr lang="en-US" sz="1900" b="1" dirty="0"/>
              <a:t>Injury</a:t>
            </a:r>
          </a:p>
          <a:p>
            <a:pPr>
              <a:lnSpc>
                <a:spcPct val="200000"/>
              </a:lnSpc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784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3A0615DA-8AE0-4A5E-8482-79C71AC9A5C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1850" y="4589463"/>
                <a:ext cx="11073638" cy="17668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Hypertension (among participants aged ≥ 18 years old)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𝒄𝒐𝒖𝒏𝒕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1800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𝐦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𝐞𝐚𝐧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𝐬𝐲𝐬𝐭𝐨𝐥𝐢𝐜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𝐛𝐥𝐨𝐨𝐝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𝒑𝒓𝒆𝒔𝒔𝒖𝒓𝒆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𝟏𝟒𝟎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𝑶𝑹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𝒎𝒆𝒂𝒏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𝐝𝐢𝐚𝐬𝐭𝐨𝐥𝐢𝐜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𝐛𝐥𝐨𝐨𝐝</m:t>
                                      </m:r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𝒑𝒓𝒆𝒔𝒔𝒖𝒓𝒆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r>
                                        <a:rPr lang="en-US" sz="1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𝟗𝟎</m:t>
                                      </m:r>
                                    </m:e>
                                  </m:eqArr>
                                </m:e>
                              </m:d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𝒄𝒐𝒖𝒏𝒕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𝒎𝒆𝒅𝒊𝒄𝒂𝒕𝒊𝒐𝒏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den>
                          </m:f>
                          <m:r>
                            <a:rPr lang="en-US" sz="1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𝒄𝒐𝒖𝒏𝒕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𝒎𝒆𝒅𝒊𝒄𝒂𝒕𝒊𝒐𝒏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𝒄𝒐𝒖𝒏𝒕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𝒎𝒆𝒅𝒊𝒄𝒂𝒕𝒊𝒐𝒏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𝒄𝒐𝒖𝒏𝒕</m:t>
                              </m:r>
                              <m:r>
                                <a:rPr lang="en-US" sz="1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𝒎𝒆𝒅𝒊𝒄𝒂𝒕𝒊𝒐𝒏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1800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0615DA-8AE0-4A5E-8482-79C71AC9A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0" y="4589463"/>
                <a:ext cx="11073638" cy="1766887"/>
              </a:xfrm>
              <a:blipFill rotWithShape="0">
                <a:blip r:embed="rId2"/>
                <a:stretch>
                  <a:fillRect l="-715" t="-5862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7D19F54-B2E3-4207-B2A4-07093831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375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prevalence:</a:t>
            </a:r>
            <a:endParaRPr lang="en-US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9788" y="1363888"/>
            <a:ext cx="5157787" cy="497261"/>
          </a:xfrm>
        </p:spPr>
        <p:txBody>
          <a:bodyPr/>
          <a:lstStyle/>
          <a:p>
            <a:r>
              <a:rPr lang="en-US" b="1" dirty="0"/>
              <a:t>By sex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172200" y="1404230"/>
            <a:ext cx="5183188" cy="456919"/>
          </a:xfrm>
        </p:spPr>
        <p:txBody>
          <a:bodyPr/>
          <a:lstStyle/>
          <a:p>
            <a:r>
              <a:rPr lang="en-US" b="1" dirty="0"/>
              <a:t>By area of residency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FB29C83-BCEF-49DE-A53F-9CDB44C3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61149"/>
            <a:ext cx="5768975" cy="486032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61149"/>
            <a:ext cx="5853959" cy="4860325"/>
          </a:xfrm>
        </p:spPr>
      </p:pic>
    </p:spTree>
    <p:extLst>
      <p:ext uri="{BB962C8B-B14F-4D97-AF65-F5344CB8AC3E}">
        <p14:creationId xmlns:p14="http://schemas.microsoft.com/office/powerpoint/2010/main" val="21901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b="1" dirty="0"/>
              <a:t>مقایسه شیوع فشارخون بالا در دو پیمایش </a:t>
            </a:r>
            <a:r>
              <a:rPr lang="en-US" sz="3200" b="1" dirty="0"/>
              <a:t>STEPS </a:t>
            </a:r>
            <a:br>
              <a:rPr lang="en-US" sz="3200" b="1" dirty="0"/>
            </a:br>
            <a:r>
              <a:rPr lang="fa-IR" sz="3200" b="1" dirty="0"/>
              <a:t>سال 1395 و </a:t>
            </a:r>
            <a:r>
              <a:rPr lang="fa-IR" sz="3200" b="1" dirty="0" smtClean="0"/>
              <a:t>1400</a:t>
            </a:r>
            <a:endParaRPr lang="fa-IR" sz="32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398493"/>
          <a:ext cx="10515600" cy="49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5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xmlns="" id="{417D99A0-B9E1-4DAE-BA55-97A69054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0" y="378572"/>
            <a:ext cx="10515600" cy="85650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Hypertension </a:t>
            </a:r>
            <a:r>
              <a:rPr lang="en-US" sz="3200" b="1" dirty="0" smtClean="0"/>
              <a:t>prevalence:</a:t>
            </a:r>
            <a:endParaRPr lang="en-US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C9CB04-35DD-4A29-BBC3-39BFCF1E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F9AD2-BE75-498E-B142-D1CD4DDAF1D4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" y="1371600"/>
            <a:ext cx="11864795" cy="5349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11F77C-7A08-41BB-B4F6-130CA61154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30" y="0"/>
            <a:ext cx="3118170" cy="1949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553" y="1371600"/>
            <a:ext cx="887506" cy="8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672268"/>
              </p:ext>
            </p:extLst>
          </p:nvPr>
        </p:nvGraphicFramePr>
        <p:xfrm>
          <a:off x="344775" y="194872"/>
          <a:ext cx="11467474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12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989191"/>
              </p:ext>
            </p:extLst>
          </p:nvPr>
        </p:nvGraphicFramePr>
        <p:xfrm>
          <a:off x="209862" y="194873"/>
          <a:ext cx="11572405" cy="649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64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4892</TotalTime>
  <Words>438</Words>
  <Application>Microsoft Office PowerPoint</Application>
  <PresentationFormat>Widescreen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 Nazanin</vt:lpstr>
      <vt:lpstr>Calibri</vt:lpstr>
      <vt:lpstr>Calibri Light</vt:lpstr>
      <vt:lpstr>Cambria Math</vt:lpstr>
      <vt:lpstr>Times New Roman</vt:lpstr>
      <vt:lpstr>Office Theme</vt:lpstr>
      <vt:lpstr>اپیدمیولوژی بیماری فشار خون بالا Findings of STEPs survey 2021</vt:lpstr>
      <vt:lpstr>Facts:</vt:lpstr>
      <vt:lpstr>Outline:</vt:lpstr>
      <vt:lpstr>PowerPoint Presentation</vt:lpstr>
      <vt:lpstr>Hypertension prevalence:</vt:lpstr>
      <vt:lpstr>مقایسه شیوع فشارخون بالا در دو پیمایش STEPS  سال 1395 و 1400</vt:lpstr>
      <vt:lpstr>Hypertension prevalence:</vt:lpstr>
      <vt:lpstr>PowerPoint Presentation</vt:lpstr>
      <vt:lpstr>PowerPoint Presentation</vt:lpstr>
      <vt:lpstr>PowerPoint Presentation</vt:lpstr>
      <vt:lpstr>Hypertension prevalence:</vt:lpstr>
      <vt:lpstr>Hypertension diagnosis:</vt:lpstr>
      <vt:lpstr>مقایسه درصد آگاهی از فشارخون بالا در دو پیمایش STEPS  سال 1395 و 1400</vt:lpstr>
      <vt:lpstr>Hypertension diagnosis:</vt:lpstr>
      <vt:lpstr>Hypertension coverage:</vt:lpstr>
      <vt:lpstr>Hypertension coverage:</vt:lpstr>
      <vt:lpstr>PowerPoint Presentation</vt:lpstr>
      <vt:lpstr>Effective care for hypertension: (among patients with hypertension)</vt:lpstr>
      <vt:lpstr>Effective care for hypertension: (among patients with hypertension)</vt:lpstr>
      <vt:lpstr>درصد افرادی که برای کنترل فشار خون از دیورتیکها (مانند تریامترن اچ، هیدروکلروتیازیدها، اسپیرونوالکتون، فروزوماید، الزیکس)  استفاده می کنند. کشور 10/4 و استان 16/6%</vt:lpstr>
      <vt:lpstr>درصد افرادی که برای کنترل فشار خون از بلوك کننده های سمپاتیک  (مانند آتنولول، پرازوسین، پروپرانولول، ایندرال، کارودیلول)  استفاده می کنند. کشور 14/6 و استان  18/4%</vt:lpstr>
      <vt:lpstr>درصد افرادی که برای کنترل فشار خون از شل کننده عروق  (مانند بلوك کننده کانال کلسیمی مثل آمیلودیپین و نیفیدیپین یا نیتروپروساید سدیم)  استفاده می کنند. کشور 15/1 و استان 13/1%</vt:lpstr>
      <vt:lpstr>درصد افرادی که برای کنترل فشار خون از مهارکننده آنزیم مبدل آنژیوتانسین (مانند اناالپریل، لوزارتان، وارسالتان)  استفاده می کنند. کشور 75/1 و استان -70/9%</vt:lpstr>
      <vt:lpstr>درصد افرادی که برای کنترل فشار خون از سایر داروها  استفاده می کنند. کشور 9/99 و استان 15/99%</vt:lpstr>
      <vt:lpstr>درصد افرادی که برای فشار خون بالا به اطبای سنتی  مراجعه کرده اند. کشور 10/3 و استان 8/45%</vt:lpstr>
      <vt:lpstr>رصد افرادی که در حال حاضر برای کنترل فشار خون بالای خود از داروی سنتی یا گیاه استفاده می کنند. کشور 14/9 و استان 12/5%</vt:lpstr>
      <vt:lpstr>درصد افرادی که در منزل وسیله اندازه گیری فشارخون(فشارسنج) دارند. 44/3-36/44%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2021</dc:title>
  <dc:creator>Sahar Saeedi Moghaddam</dc:creator>
  <cp:lastModifiedBy>Jabraeil Sharbafi</cp:lastModifiedBy>
  <cp:revision>377</cp:revision>
  <dcterms:created xsi:type="dcterms:W3CDTF">2021-12-23T09:41:27Z</dcterms:created>
  <dcterms:modified xsi:type="dcterms:W3CDTF">2023-02-23T04:08:25Z</dcterms:modified>
</cp:coreProperties>
</file>